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5" r:id="rId1"/>
  </p:sldMasterIdLst>
  <p:notesMasterIdLst>
    <p:notesMasterId r:id="rId22"/>
  </p:notesMasterIdLst>
  <p:handoutMasterIdLst>
    <p:handoutMasterId r:id="rId23"/>
  </p:handoutMasterIdLst>
  <p:sldIdLst>
    <p:sldId id="265" r:id="rId2"/>
    <p:sldId id="381" r:id="rId3"/>
    <p:sldId id="378" r:id="rId4"/>
    <p:sldId id="311" r:id="rId5"/>
    <p:sldId id="386" r:id="rId6"/>
    <p:sldId id="387" r:id="rId7"/>
    <p:sldId id="388" r:id="rId8"/>
    <p:sldId id="379" r:id="rId9"/>
    <p:sldId id="406" r:id="rId10"/>
    <p:sldId id="414" r:id="rId11"/>
    <p:sldId id="399" r:id="rId12"/>
    <p:sldId id="313" r:id="rId13"/>
    <p:sldId id="282" r:id="rId14"/>
    <p:sldId id="360" r:id="rId15"/>
    <p:sldId id="383" r:id="rId16"/>
    <p:sldId id="407" r:id="rId17"/>
    <p:sldId id="412" r:id="rId18"/>
    <p:sldId id="410" r:id="rId19"/>
    <p:sldId id="415" r:id="rId20"/>
    <p:sldId id="382" r:id="rId21"/>
  </p:sldIdLst>
  <p:sldSz cx="9144000" cy="6858000" type="screen4x3"/>
  <p:notesSz cx="6797675" cy="992822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5D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2" autoAdjust="0"/>
    <p:restoredTop sz="83309" autoAdjust="0"/>
  </p:normalViewPr>
  <p:slideViewPr>
    <p:cSldViewPr>
      <p:cViewPr varScale="1">
        <p:scale>
          <a:sx n="73" d="100"/>
          <a:sy n="73" d="100"/>
        </p:scale>
        <p:origin x="182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E037B-E1AD-4642-B5A2-88CF5785DB80}" type="datetimeFigureOut">
              <a:rPr lang="es-ES" smtClean="0"/>
              <a:t>29/03/2017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71FEE-5399-455E-9C53-D1BC5EE453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984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313AE-264B-4F16-9AB1-AB72E7EE8C17}" type="datetimeFigureOut">
              <a:rPr lang="es-ES" smtClean="0"/>
              <a:t>29/03/2017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A6AFC-CEE6-4417-B3A6-6682D9B91F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9806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A6AFC-CEE6-4417-B3A6-6682D9B91F1D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252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6088-D937-4FC1-924E-5E3FE3646E2C}" type="datetimeFigureOut">
              <a:rPr lang="es-CL" smtClean="0"/>
              <a:t>29-03-2017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3B61-CBEC-424C-A716-3A97EC92D5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207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6088-D937-4FC1-924E-5E3FE3646E2C}" type="datetimeFigureOut">
              <a:rPr lang="es-CL" smtClean="0"/>
              <a:t>29-03-2017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3B61-CBEC-424C-A716-3A97EC92D5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189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6088-D937-4FC1-924E-5E3FE3646E2C}" type="datetimeFigureOut">
              <a:rPr lang="es-CL" smtClean="0"/>
              <a:t>29-03-2017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3B61-CBEC-424C-A716-3A97EC92D5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39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6088-D937-4FC1-924E-5E3FE3646E2C}" type="datetimeFigureOut">
              <a:rPr lang="es-CL" smtClean="0"/>
              <a:t>29-03-2017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3B61-CBEC-424C-A716-3A97EC92D5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530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6088-D937-4FC1-924E-5E3FE3646E2C}" type="datetimeFigureOut">
              <a:rPr lang="es-CL" smtClean="0"/>
              <a:t>29-03-2017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3B61-CBEC-424C-A716-3A97EC92D5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114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6088-D937-4FC1-924E-5E3FE3646E2C}" type="datetimeFigureOut">
              <a:rPr lang="es-CL" smtClean="0"/>
              <a:t>29-03-2017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3B61-CBEC-424C-A716-3A97EC92D5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283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6088-D937-4FC1-924E-5E3FE3646E2C}" type="datetimeFigureOut">
              <a:rPr lang="es-CL" smtClean="0"/>
              <a:t>29-03-2017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3B61-CBEC-424C-A716-3A97EC92D5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792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6088-D937-4FC1-924E-5E3FE3646E2C}" type="datetimeFigureOut">
              <a:rPr lang="es-CL" smtClean="0"/>
              <a:t>29-03-2017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3B61-CBEC-424C-A716-3A97EC92D5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570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6088-D937-4FC1-924E-5E3FE3646E2C}" type="datetimeFigureOut">
              <a:rPr lang="es-CL" smtClean="0"/>
              <a:t>29-03-2017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3B61-CBEC-424C-A716-3A97EC92D5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221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6088-D937-4FC1-924E-5E3FE3646E2C}" type="datetimeFigureOut">
              <a:rPr lang="es-CL" smtClean="0"/>
              <a:t>29-03-2017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3B61-CBEC-424C-A716-3A97EC92D5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885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6088-D937-4FC1-924E-5E3FE3646E2C}" type="datetimeFigureOut">
              <a:rPr lang="es-CL" smtClean="0"/>
              <a:t>29-03-2017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3B61-CBEC-424C-A716-3A97EC92D5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408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F6088-D937-4FC1-924E-5E3FE3646E2C}" type="datetimeFigureOut">
              <a:rPr lang="es-CL" smtClean="0"/>
              <a:t>29-03-2017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3B61-CBEC-424C-A716-3A97EC92D5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988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oncursosocial@goremagallanes.cl" TargetMode="External"/><Relationship Id="rId2" Type="http://schemas.openxmlformats.org/officeDocument/2006/relationships/hyperlink" Target="http://www.goremagallanes.cl/concursosfndr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remagallanes.cl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remagallanes.cl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remagallanes.cl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remagallanes.cl/sitioweb/archivos/FondosFNDR/Deporte/2017/Tutorial_postulacion_en_linea.mp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2859" y="2420888"/>
            <a:ext cx="8136904" cy="3168352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 defTabSz="381000">
              <a:lnSpc>
                <a:spcPct val="150000"/>
              </a:lnSpc>
              <a:spcAft>
                <a:spcPts val="0"/>
              </a:spcAft>
            </a:pPr>
            <a:r>
              <a:rPr lang="es-ES_tradnl" sz="28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FONDO CARÁCTER SOCIAL Y REHABILITACION DE DROGAS</a:t>
            </a:r>
            <a:br>
              <a:rPr lang="es-ES_tradnl" sz="28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_tradnl" sz="28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6% FNDR 2017</a:t>
            </a:r>
            <a:br>
              <a:rPr lang="es-ES_tradnl" sz="28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sz="28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División de Desarrollo Regional </a:t>
            </a:r>
            <a:endParaRPr lang="es-CL" sz="2800" b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85800"/>
            <a:ext cx="1072513" cy="1287016"/>
          </a:xfrm>
          <a:prstGeom prst="rect">
            <a:avLst/>
          </a:prstGeom>
        </p:spPr>
      </p:pic>
      <p:sp>
        <p:nvSpPr>
          <p:cNvPr id="5" name="4 Rectángulo redondeado"/>
          <p:cNvSpPr/>
          <p:nvPr/>
        </p:nvSpPr>
        <p:spPr>
          <a:xfrm>
            <a:off x="1619672" y="692696"/>
            <a:ext cx="5688633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Gobierno Regional de Magallanes y Antártica Chilena</a:t>
            </a:r>
            <a:endParaRPr lang="es-CL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Resultado de imagen para logo de gobierno de chile 20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696" y="394717"/>
            <a:ext cx="1090067" cy="109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35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2594" t="10800" r="11413" b="4501"/>
          <a:stretch/>
        </p:blipFill>
        <p:spPr>
          <a:xfrm>
            <a:off x="107504" y="0"/>
            <a:ext cx="9036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3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56300" t="15000" r="9838" b="6601"/>
          <a:stretch/>
        </p:blipFill>
        <p:spPr>
          <a:xfrm>
            <a:off x="2411760" y="44624"/>
            <a:ext cx="5112568" cy="665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11561" y="92345"/>
            <a:ext cx="8208910" cy="528343"/>
          </a:xfrm>
        </p:spPr>
        <p:txBody>
          <a:bodyPr>
            <a:noAutofit/>
          </a:bodyPr>
          <a:lstStyle/>
          <a:p>
            <a:pPr algn="ctr"/>
            <a:r>
              <a:rPr lang="es-ES_tradnl" sz="2000" b="1" u="sng" dirty="0">
                <a:latin typeface="+mn-lt"/>
              </a:rPr>
              <a:t>Algunas </a:t>
            </a:r>
            <a:r>
              <a:rPr lang="es-ES_tradnl" sz="2000" b="1" u="sng" dirty="0" smtClean="0">
                <a:latin typeface="+mn-lt"/>
              </a:rPr>
              <a:t>Restricciones </a:t>
            </a:r>
            <a:r>
              <a:rPr lang="es-ES_tradnl" sz="2000" b="1" u="sng" dirty="0">
                <a:latin typeface="+mn-lt"/>
              </a:rPr>
              <a:t>de </a:t>
            </a:r>
            <a:r>
              <a:rPr lang="es-ES_tradnl" sz="2000" b="1" u="sng" dirty="0" smtClean="0">
                <a:latin typeface="+mn-lt"/>
              </a:rPr>
              <a:t>Financiamiento </a:t>
            </a:r>
            <a:r>
              <a:rPr lang="es-ES" sz="2000" b="1" dirty="0" smtClean="0"/>
              <a:t>Art</a:t>
            </a:r>
            <a:r>
              <a:rPr lang="es-ES" sz="2000" b="1" dirty="0"/>
              <a:t>. Nº </a:t>
            </a:r>
            <a:r>
              <a:rPr lang="es-ES" sz="2000" b="1" dirty="0" smtClean="0"/>
              <a:t>12</a:t>
            </a:r>
            <a:r>
              <a:rPr lang="es-ES" sz="2000" dirty="0" smtClean="0"/>
              <a:t> </a:t>
            </a:r>
            <a:endParaRPr lang="es-ES" sz="2000" u="sng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9280" y="620688"/>
            <a:ext cx="4322720" cy="6048672"/>
          </a:xfrm>
          <a:solidFill>
            <a:schemeClr val="bg2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lvl="0" algn="just"/>
            <a:r>
              <a:rPr lang="es-ES" sz="1600" dirty="0" smtClean="0"/>
              <a:t>Gastos </a:t>
            </a:r>
            <a:r>
              <a:rPr lang="es-ES" sz="1600" dirty="0"/>
              <a:t>asociados a la construcción, habilitación, reparación, mantenimiento y conservación de cualquier tipo de infraestructura fija.</a:t>
            </a:r>
            <a:endParaRPr lang="es-CL" sz="1600" dirty="0"/>
          </a:p>
          <a:p>
            <a:pPr lvl="0" algn="just"/>
            <a:r>
              <a:rPr lang="es-ES" sz="1600" dirty="0" smtClean="0"/>
              <a:t>Gastos </a:t>
            </a:r>
            <a:r>
              <a:rPr lang="es-ES" sz="1600" dirty="0"/>
              <a:t>considerados propios de la organización tales como: Combustibles, lubricantes, neumáticos; gastos de operación tales como consumos básicos, arriendo de inmuebles o similar, gas, electricidad, agua, telefonía fija o móvil, Internet, televisión por cable, materiales de escritorio, trámites notariales y/o bancarios, adquisición de propiedades y bienes inmuebles, vehículos; productos de consumo con fines comerciales, imprevistos, aseo, seguridad o vigilancia.</a:t>
            </a:r>
            <a:endParaRPr lang="es-CL" sz="1600" dirty="0"/>
          </a:p>
          <a:p>
            <a:pPr lvl="0" algn="just"/>
            <a:r>
              <a:rPr lang="es-ES" sz="1600" dirty="0"/>
              <a:t>Recursos para participar en pasantías, seminarios, inscripciones, encuentros o similares, tanto en el país como en el extranjero, por no ser considerada una actividad de carácter </a:t>
            </a:r>
            <a:r>
              <a:rPr lang="es-ES" sz="1600" dirty="0" smtClean="0"/>
              <a:t>Social.</a:t>
            </a:r>
            <a:endParaRPr lang="es-CL" sz="1600" dirty="0"/>
          </a:p>
          <a:p>
            <a:pPr algn="just"/>
            <a:endParaRPr lang="es-ES" sz="1400" dirty="0" smtClean="0">
              <a:solidFill>
                <a:srgbClr val="FF0000"/>
              </a:solidFill>
            </a:endParaRPr>
          </a:p>
          <a:p>
            <a:pPr lvl="0" algn="just"/>
            <a:endParaRPr lang="es-CL" sz="4800" b="1" dirty="0" smtClean="0">
              <a:solidFill>
                <a:schemeClr val="accent1">
                  <a:lumMod val="60000"/>
                  <a:lumOff val="4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just">
              <a:buNone/>
            </a:pPr>
            <a:endParaRPr lang="es-CL" sz="2800" b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</a:pPr>
            <a:endParaRPr lang="es-CL" sz="1800" dirty="0" smtClean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CL" sz="1600" b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8775" indent="0" algn="just">
              <a:buFont typeface="Arial" panose="020B0604020202020204" pitchFamily="34" charset="0"/>
              <a:buNone/>
            </a:pPr>
            <a:endParaRPr lang="es-ES" sz="1600" dirty="0"/>
          </a:p>
          <a:p>
            <a:pPr marL="0" lvl="0" indent="0" algn="just">
              <a:buNone/>
            </a:pPr>
            <a:endParaRPr lang="es-CL" sz="1600" dirty="0"/>
          </a:p>
          <a:p>
            <a:pPr marL="0" lvl="0" indent="0" algn="just">
              <a:buNone/>
            </a:pPr>
            <a:endParaRPr lang="es-CL" sz="1600" dirty="0"/>
          </a:p>
          <a:p>
            <a:pPr algn="just"/>
            <a:endParaRPr lang="es-CL" sz="1600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4742491" y="620688"/>
            <a:ext cx="4293712" cy="6048672"/>
          </a:xfrm>
          <a:prstGeom prst="rect">
            <a:avLst/>
          </a:prstGeom>
          <a:solidFill>
            <a:schemeClr val="bg2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s-ES" sz="1600" dirty="0"/>
              <a:t>Recursos en los siguientes ítems por ser considerados como gasto oneroso, es decir, como gasto que no es necesario o es excesivo tales como: Comidas, cócteles, </a:t>
            </a:r>
            <a:r>
              <a:rPr lang="es-ES" sz="1600" dirty="0" err="1"/>
              <a:t>coffee-brake</a:t>
            </a:r>
            <a:r>
              <a:rPr lang="es-ES" sz="1600" dirty="0"/>
              <a:t>, bebidas alcohólicas u otros, gastos de suvenir, regalos o similares</a:t>
            </a:r>
            <a:r>
              <a:rPr lang="es-ES" sz="1600" dirty="0" smtClean="0"/>
              <a:t>.</a:t>
            </a:r>
            <a:endParaRPr lang="es-CL" sz="1600" dirty="0"/>
          </a:p>
          <a:p>
            <a:pPr lvl="0" algn="just"/>
            <a:r>
              <a:rPr lang="es-ES" sz="1600" dirty="0"/>
              <a:t>Gastos de instalación de equipos</a:t>
            </a:r>
            <a:r>
              <a:rPr lang="es-ES" sz="1600" dirty="0" smtClean="0"/>
              <a:t>.</a:t>
            </a:r>
            <a:endParaRPr lang="es-CL" sz="1600" dirty="0"/>
          </a:p>
          <a:p>
            <a:pPr lvl="0" algn="just"/>
            <a:r>
              <a:rPr lang="es-ES" sz="1600" dirty="0" smtClean="0"/>
              <a:t>Recursos </a:t>
            </a:r>
            <a:r>
              <a:rPr lang="es-ES" sz="1600" dirty="0"/>
              <a:t>para la adquisición de equipamiento que esté relacionado con una profesión u oficio, por ejemplo Fotógrafo – Cámara fotográfica, entendiendo que el profesional contratado debe proveer su propio equipamiento.</a:t>
            </a:r>
            <a:endParaRPr lang="es-CL" sz="1600" dirty="0"/>
          </a:p>
          <a:p>
            <a:pPr lvl="0" algn="just"/>
            <a:r>
              <a:rPr lang="es-ES" sz="1600" dirty="0"/>
              <a:t>Recursos para adquisición de Notebook, computadores, </a:t>
            </a:r>
            <a:r>
              <a:rPr lang="es-ES" sz="1600" dirty="0" err="1" smtClean="0"/>
              <a:t>tablet</a:t>
            </a:r>
            <a:r>
              <a:rPr lang="es-ES" sz="1600" dirty="0"/>
              <a:t>, impresoras, televisores, equipos de música, memorias, trípodes para cámaras fotográficas, cámaras de video, equipos de amplificación e iluminación, telones, proyectores, y sus respectivos insumos, bienes que son complementarios al desarrollo de la actividad, pero que su ausencia no impiden la realización de ésta.</a:t>
            </a:r>
            <a:endParaRPr lang="es-CL" sz="1600" dirty="0"/>
          </a:p>
          <a:p>
            <a:pPr lvl="0"/>
            <a:endParaRPr lang="es-CL" sz="1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3844" t="8371" r="11883" b="14756"/>
          <a:stretch/>
        </p:blipFill>
        <p:spPr>
          <a:xfrm>
            <a:off x="3527885" y="5622823"/>
            <a:ext cx="1116123" cy="123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8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404664"/>
            <a:ext cx="7850832" cy="5472608"/>
          </a:xfrm>
          <a:solidFill>
            <a:srgbClr val="0070C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 fontScale="92500" lnSpcReduction="20000"/>
          </a:bodyPr>
          <a:lstStyle/>
          <a:p>
            <a:pPr marL="0" lvl="0" indent="0" algn="r">
              <a:buNone/>
            </a:pPr>
            <a:endParaRPr lang="es-CL" sz="3500" u="sng" dirty="0">
              <a:ea typeface="+mj-ea"/>
              <a:cs typeface="+mj-cs"/>
            </a:endParaRPr>
          </a:p>
          <a:p>
            <a:pPr marL="0" lvl="0" indent="0" algn="r">
              <a:buNone/>
            </a:pPr>
            <a:r>
              <a:rPr lang="es-CL" sz="5100" u="sng" dirty="0" smtClean="0">
                <a:solidFill>
                  <a:schemeClr val="bg1"/>
                </a:solidFill>
                <a:ea typeface="+mj-ea"/>
                <a:cs typeface="+mj-cs"/>
              </a:rPr>
              <a:t>Postulación</a:t>
            </a:r>
          </a:p>
          <a:p>
            <a:pPr marL="0" indent="0" algn="just">
              <a:buNone/>
            </a:pPr>
            <a:endParaRPr lang="es-CL" sz="2600" dirty="0" smtClean="0">
              <a:solidFill>
                <a:schemeClr val="bg1"/>
              </a:solidFill>
              <a:hlinkClick r:id="rId2"/>
            </a:endParaRPr>
          </a:p>
          <a:p>
            <a:pPr algn="just"/>
            <a:r>
              <a:rPr lang="es-CL" sz="2600" dirty="0" smtClean="0">
                <a:solidFill>
                  <a:schemeClr val="bg1"/>
                </a:solidFill>
                <a:hlinkClick r:id="rId2"/>
              </a:rPr>
              <a:t>www.goremagallanes.cl/concursosfndr.php</a:t>
            </a:r>
            <a:r>
              <a:rPr lang="es-CL" sz="2600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endParaRPr lang="es-CL" sz="2600" dirty="0" smtClean="0"/>
          </a:p>
          <a:p>
            <a:pPr algn="just"/>
            <a:r>
              <a:rPr lang="es-CL" sz="2600" dirty="0" smtClean="0">
                <a:solidFill>
                  <a:schemeClr val="bg1"/>
                </a:solidFill>
              </a:rPr>
              <a:t>Las consultas : </a:t>
            </a:r>
            <a:r>
              <a:rPr lang="es-CL" sz="2600" dirty="0" smtClean="0">
                <a:hlinkClick r:id="rId3"/>
              </a:rPr>
              <a:t>concursosocial@goremagallanes.cl</a:t>
            </a:r>
            <a:endParaRPr lang="es-CL" sz="2600" dirty="0" smtClean="0"/>
          </a:p>
          <a:p>
            <a:pPr algn="just"/>
            <a:r>
              <a:rPr lang="es-CL" sz="2600" dirty="0" smtClean="0">
                <a:solidFill>
                  <a:schemeClr val="bg1"/>
                </a:solidFill>
              </a:rPr>
              <a:t>Respuestas :</a:t>
            </a:r>
            <a:r>
              <a:rPr lang="es-CL" sz="2600" dirty="0" smtClean="0"/>
              <a:t>  </a:t>
            </a:r>
            <a:r>
              <a:rPr lang="es-CL" sz="2600" dirty="0" smtClean="0">
                <a:hlinkClick r:id="rId3"/>
              </a:rPr>
              <a:t>concursosocial@goremagallanes.cl</a:t>
            </a:r>
            <a:endParaRPr lang="es-CL" sz="2600" dirty="0" smtClean="0"/>
          </a:p>
          <a:p>
            <a:pPr algn="just"/>
            <a:endParaRPr lang="es-CL" sz="2600" dirty="0" smtClean="0"/>
          </a:p>
          <a:p>
            <a:pPr algn="just"/>
            <a:r>
              <a:rPr lang="es-ES_tradnl" sz="2400" dirty="0" smtClean="0">
                <a:solidFill>
                  <a:schemeClr val="bg1"/>
                </a:solidFill>
              </a:rPr>
              <a:t>Las Apelaciones sólo se podrán realizar a través del Sistema de Postulación en Línea, quienes tendrán 48 horas hábiles a partir de la notificación en su correo electrónico.</a:t>
            </a:r>
          </a:p>
          <a:p>
            <a:pPr marL="0" indent="0" algn="just">
              <a:buNone/>
            </a:pPr>
            <a:endParaRPr lang="es-ES_tradnl" sz="2600" dirty="0"/>
          </a:p>
          <a:p>
            <a:pPr algn="just"/>
            <a:r>
              <a:rPr lang="es-ES_tradnl" sz="2400" dirty="0" smtClean="0">
                <a:solidFill>
                  <a:schemeClr val="bg1"/>
                </a:solidFill>
              </a:rPr>
              <a:t>Las apelaciones </a:t>
            </a:r>
            <a:r>
              <a:rPr lang="es-ES_tradnl" sz="2400" b="1" u="sng" dirty="0" smtClean="0">
                <a:solidFill>
                  <a:schemeClr val="bg1"/>
                </a:solidFill>
              </a:rPr>
              <a:t>Acogidas y NO Acogidas</a:t>
            </a:r>
            <a:r>
              <a:rPr lang="es-ES_tradnl" sz="2400" dirty="0" smtClean="0">
                <a:solidFill>
                  <a:schemeClr val="bg1"/>
                </a:solidFill>
              </a:rPr>
              <a:t>, serán publicadas en la página web del servicio.</a:t>
            </a:r>
            <a:endParaRPr lang="es-ES_tradnl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" sz="2000" b="1" dirty="0"/>
          </a:p>
          <a:p>
            <a:pPr marL="0" indent="0">
              <a:buNone/>
            </a:pPr>
            <a:endParaRPr lang="es-ES" sz="20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_tradnl" dirty="0" smtClean="0"/>
          </a:p>
          <a:p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975" y="460912"/>
            <a:ext cx="1117801" cy="14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8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34380" y="433046"/>
            <a:ext cx="71287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lnSpc>
                <a:spcPct val="90000"/>
              </a:lnSpc>
              <a:spcBef>
                <a:spcPts val="750"/>
              </a:spcBef>
            </a:pPr>
            <a:r>
              <a:rPr lang="es-ES_tradnl" sz="3200" b="1" u="sng" dirty="0" smtClean="0">
                <a:ea typeface="+mj-ea"/>
                <a:cs typeface="+mj-cs"/>
              </a:rPr>
              <a:t>Criterios de Evaluación</a:t>
            </a:r>
            <a:endParaRPr lang="es-ES" sz="3200" b="1" u="sng" dirty="0">
              <a:ea typeface="+mj-ea"/>
              <a:cs typeface="+mj-cs"/>
            </a:endParaRPr>
          </a:p>
        </p:txBody>
      </p:sp>
      <p:pic>
        <p:nvPicPr>
          <p:cNvPr id="4" name="Imagen 3" descr="Resultado de imagen para important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1" r="17388"/>
          <a:stretch/>
        </p:blipFill>
        <p:spPr bwMode="auto">
          <a:xfrm>
            <a:off x="7763172" y="13221"/>
            <a:ext cx="1331787" cy="1428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725510"/>
              </p:ext>
            </p:extLst>
          </p:nvPr>
        </p:nvGraphicFramePr>
        <p:xfrm>
          <a:off x="971600" y="1844824"/>
          <a:ext cx="7344816" cy="3851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73257"/>
                <a:gridCol w="1971559"/>
              </a:tblGrid>
              <a:tr h="855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kern="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CRITERIOS</a:t>
                      </a:r>
                      <a:endParaRPr lang="es-CL" sz="3200" kern="1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71755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kern="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PONDERACION</a:t>
                      </a:r>
                      <a:endParaRPr lang="es-CL" sz="3200" kern="1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71755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3768"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s-CL" sz="2000" kern="150" dirty="0" smtClean="0">
                          <a:effectLst/>
                        </a:rPr>
                        <a:t>  ALCANCE </a:t>
                      </a:r>
                      <a:r>
                        <a:rPr lang="es-CL" sz="2000" kern="150" dirty="0">
                          <a:effectLst/>
                        </a:rPr>
                        <a:t>DE LA INICIATIVA</a:t>
                      </a:r>
                      <a:endParaRPr lang="es-C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b="1" kern="150" dirty="0">
                          <a:solidFill>
                            <a:schemeClr val="bg1"/>
                          </a:solidFill>
                          <a:effectLst/>
                        </a:rPr>
                        <a:t>25%</a:t>
                      </a:r>
                      <a:endParaRPr lang="es-CL" sz="3200" b="1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71755" marR="68580" marT="0" marB="0" anchor="ctr">
                    <a:solidFill>
                      <a:srgbClr val="0070C0"/>
                    </a:solidFill>
                  </a:tcPr>
                </a:tc>
              </a:tr>
              <a:tr h="413768">
                <a:tc>
                  <a:txBody>
                    <a:bodyPr/>
                    <a:lstStyle/>
                    <a:p>
                      <a:pPr marL="457200" lvl="0" indent="-4572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UcPeriod" startAt="2"/>
                      </a:pPr>
                      <a:r>
                        <a:rPr lang="es-CL" sz="2000" kern="150" dirty="0">
                          <a:effectLst/>
                        </a:rPr>
                        <a:t>COHERENCIA</a:t>
                      </a:r>
                      <a:endParaRPr lang="es-C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b="1" kern="150" dirty="0">
                          <a:solidFill>
                            <a:schemeClr val="bg1"/>
                          </a:solidFill>
                          <a:effectLst/>
                        </a:rPr>
                        <a:t>30%</a:t>
                      </a:r>
                      <a:endParaRPr lang="es-CL" sz="3200" b="1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71755" marR="68580" marT="0" marB="0" anchor="ctr">
                    <a:solidFill>
                      <a:srgbClr val="0070C0"/>
                    </a:solidFill>
                  </a:tcPr>
                </a:tc>
              </a:tr>
              <a:tr h="413768">
                <a:tc>
                  <a:txBody>
                    <a:bodyPr/>
                    <a:lstStyle/>
                    <a:p>
                      <a:pPr marL="457200" lvl="0" indent="-4572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UcPeriod" startAt="3"/>
                      </a:pPr>
                      <a:r>
                        <a:rPr lang="es-CL" sz="2000" kern="150" dirty="0">
                          <a:effectLst/>
                        </a:rPr>
                        <a:t>IMPACTO DE LA INICIATIVA</a:t>
                      </a:r>
                      <a:endParaRPr lang="es-C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b="1" kern="150" dirty="0">
                          <a:solidFill>
                            <a:schemeClr val="bg1"/>
                          </a:solidFill>
                          <a:effectLst/>
                        </a:rPr>
                        <a:t>20%</a:t>
                      </a:r>
                      <a:endParaRPr lang="es-CL" sz="3200" b="1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71755" marR="68580" marT="0" marB="0" anchor="ctr">
                    <a:solidFill>
                      <a:srgbClr val="0070C0"/>
                    </a:solidFill>
                  </a:tcPr>
                </a:tc>
              </a:tr>
              <a:tr h="413768">
                <a:tc>
                  <a:txBody>
                    <a:bodyPr/>
                    <a:lstStyle/>
                    <a:p>
                      <a:pPr marL="457200" lvl="0" indent="-4572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UcPeriod" startAt="4"/>
                      </a:pPr>
                      <a:r>
                        <a:rPr lang="es-CL" sz="2000" kern="150" dirty="0">
                          <a:effectLst/>
                        </a:rPr>
                        <a:t>NOMBRE DE LA INICIATIVA</a:t>
                      </a:r>
                      <a:endParaRPr lang="es-C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b="1" kern="150" dirty="0">
                          <a:solidFill>
                            <a:schemeClr val="bg1"/>
                          </a:solidFill>
                          <a:effectLst/>
                        </a:rPr>
                        <a:t>5%</a:t>
                      </a:r>
                      <a:endParaRPr lang="es-CL" sz="3200" b="1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71755" marR="68580" marT="0" marB="0" anchor="ctr">
                    <a:solidFill>
                      <a:srgbClr val="0070C0"/>
                    </a:solidFill>
                  </a:tcPr>
                </a:tc>
              </a:tr>
              <a:tr h="513289">
                <a:tc>
                  <a:txBody>
                    <a:bodyPr/>
                    <a:lstStyle/>
                    <a:p>
                      <a:pPr marL="457200" lvl="0" indent="-4572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UcPeriod" startAt="5"/>
                      </a:pPr>
                      <a:r>
                        <a:rPr lang="es-CL" sz="2000" kern="150" dirty="0">
                          <a:effectLst/>
                        </a:rPr>
                        <a:t>CUMPLIMIENTO DE LOS REQUISITOS </a:t>
                      </a:r>
                      <a:endParaRPr lang="es-C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b="1" kern="150" dirty="0">
                          <a:solidFill>
                            <a:schemeClr val="bg1"/>
                          </a:solidFill>
                          <a:effectLst/>
                        </a:rPr>
                        <a:t>5%</a:t>
                      </a:r>
                      <a:endParaRPr lang="es-CL" sz="3200" b="1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71755" marR="68580" marT="0" marB="0" anchor="ctr">
                    <a:solidFill>
                      <a:srgbClr val="0070C0"/>
                    </a:solidFill>
                  </a:tcPr>
                </a:tc>
              </a:tr>
              <a:tr h="413768">
                <a:tc>
                  <a:txBody>
                    <a:bodyPr/>
                    <a:lstStyle/>
                    <a:p>
                      <a:pPr marL="457200" lvl="0" indent="-4572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UcPeriod" startAt="6"/>
                      </a:pPr>
                      <a:r>
                        <a:rPr lang="es-CL" sz="2000" kern="150" dirty="0">
                          <a:effectLst/>
                        </a:rPr>
                        <a:t>INCLUSIÓN SOCIAL</a:t>
                      </a:r>
                      <a:endParaRPr lang="es-C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b="1" kern="150" dirty="0">
                          <a:solidFill>
                            <a:schemeClr val="bg1"/>
                          </a:solidFill>
                          <a:effectLst/>
                        </a:rPr>
                        <a:t>15%</a:t>
                      </a:r>
                      <a:endParaRPr lang="es-CL" sz="3200" b="1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71755" marR="68580" marT="0" marB="0" anchor="ctr">
                    <a:solidFill>
                      <a:srgbClr val="0070C0"/>
                    </a:solidFill>
                  </a:tcPr>
                </a:tc>
              </a:tr>
              <a:tr h="413768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kern="150">
                          <a:effectLst/>
                        </a:rPr>
                        <a:t>TOTAL</a:t>
                      </a:r>
                      <a:endParaRPr lang="es-CL" sz="3200" kern="15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71755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b="1" kern="15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CL" sz="3200" b="1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71755" marR="68580" marT="0" marB="0"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99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30686" y="197264"/>
            <a:ext cx="7128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lnSpc>
                <a:spcPct val="90000"/>
              </a:lnSpc>
              <a:spcBef>
                <a:spcPts val="750"/>
              </a:spcBef>
            </a:pPr>
            <a:r>
              <a:rPr lang="es-ES_tradnl" sz="2400" u="sng" dirty="0" smtClean="0">
                <a:ea typeface="+mj-ea"/>
                <a:cs typeface="+mj-cs"/>
              </a:rPr>
              <a:t>Etapas y Plazos</a:t>
            </a:r>
            <a:endParaRPr lang="es-ES" sz="2400" u="sng" dirty="0">
              <a:ea typeface="+mj-ea"/>
              <a:cs typeface="+mj-cs"/>
            </a:endParaRPr>
          </a:p>
        </p:txBody>
      </p:sp>
      <p:pic>
        <p:nvPicPr>
          <p:cNvPr id="1026" name="Picture 2" descr="Resultado de imagen para imagen de plazos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r="13112"/>
          <a:stretch/>
        </p:blipFill>
        <p:spPr bwMode="auto">
          <a:xfrm>
            <a:off x="7955534" y="0"/>
            <a:ext cx="1188466" cy="124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850097"/>
              </p:ext>
            </p:extLst>
          </p:nvPr>
        </p:nvGraphicFramePr>
        <p:xfrm>
          <a:off x="861797" y="621996"/>
          <a:ext cx="7272808" cy="476441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92087"/>
                <a:gridCol w="1477956"/>
                <a:gridCol w="5002765"/>
              </a:tblGrid>
              <a:tr h="434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ETAPAS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ACTIVIDAD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PLAZOS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5318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DIFUSIÓN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GORE</a:t>
                      </a:r>
                      <a:r>
                        <a:rPr lang="es-ES" sz="14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publica</a:t>
                      </a: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Prensa Escrita por tres días </a:t>
                      </a: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corridos. </a:t>
                      </a:r>
                      <a:r>
                        <a:rPr lang="es-ES" sz="1400" b="1" u="sng" dirty="0" smtClean="0">
                          <a:solidFill>
                            <a:schemeClr val="bg1"/>
                          </a:solidFill>
                          <a:effectLst/>
                          <a:hlinkClick r:id="rId3"/>
                        </a:rPr>
                        <a:t>www.goremagallanes.cl</a:t>
                      </a:r>
                      <a:endParaRPr lang="es-CL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A PARTIR DE LA TOTAL</a:t>
                      </a:r>
                      <a:r>
                        <a:rPr lang="es-ES" sz="14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TRAMITACIÓN DE LA RESOLUCIÓN</a:t>
                      </a:r>
                      <a:endParaRPr lang="es-CL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solidFill>
                      <a:srgbClr val="0070C0"/>
                    </a:solidFill>
                  </a:tcPr>
                </a:tc>
              </a:tr>
              <a:tr h="60609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Consultas electrónicas </a:t>
                      </a:r>
                      <a:endParaRPr lang="es-CL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Hasta 2 días hábiles antes del cierre de las postulaciones, al correo electrónico: concursosocial@goremagallanes.cl</a:t>
                      </a:r>
                      <a:endParaRPr lang="es-CL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solidFill>
                      <a:srgbClr val="0070C0"/>
                    </a:solidFill>
                  </a:tcPr>
                </a:tc>
              </a:tr>
              <a:tr h="15152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chemeClr val="tx1"/>
                          </a:solidFill>
                          <a:effectLst/>
                        </a:rPr>
                        <a:t>POSTULACIÓN</a:t>
                      </a:r>
                      <a:endParaRPr lang="es-CL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Entidad Ejecutora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sube postulación</a:t>
                      </a:r>
                      <a:endParaRPr lang="es-CL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10 días hábiles a contar de la publicación del Instructivo 2017 en la página web del Servicio de Gobierno Regional.</a:t>
                      </a:r>
                      <a:endParaRPr lang="es-CL" sz="1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El plazo de recepción de antecedentes se cerrará automáticamente en la fecha de cierre de postulación estipulada en el sistema. Hora de cierre 23:59 </a:t>
                      </a:r>
                      <a:r>
                        <a:rPr lang="es-ES" sz="1400" b="1" dirty="0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s-CL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solidFill>
                      <a:srgbClr val="0070C0"/>
                    </a:solidFill>
                  </a:tcPr>
                </a:tc>
              </a:tr>
              <a:tr h="681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APERTURA 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Proceso de Apertura de las Iniciativas. </a:t>
                      </a:r>
                      <a:endParaRPr lang="es-CL" sz="1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Admisibilidad dependerá de </a:t>
                      </a: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la cantidad de iniciativas </a:t>
                      </a: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postuladas</a:t>
                      </a:r>
                      <a:endParaRPr lang="es-CL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837689"/>
              </p:ext>
            </p:extLst>
          </p:nvPr>
        </p:nvGraphicFramePr>
        <p:xfrm>
          <a:off x="830686" y="5373216"/>
          <a:ext cx="7272808" cy="9361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92087"/>
                <a:gridCol w="1512169"/>
                <a:gridCol w="4968552"/>
              </a:tblGrid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smtClean="0">
                          <a:solidFill>
                            <a:schemeClr val="tx1"/>
                          </a:solidFill>
                          <a:effectLst/>
                        </a:rPr>
                        <a:t>ADMISIBILIDAD</a:t>
                      </a:r>
                      <a:endParaRPr lang="es-CL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chemeClr val="bg1"/>
                          </a:solidFill>
                          <a:effectLst/>
                        </a:rPr>
                        <a:t>Publicación </a:t>
                      </a:r>
                      <a:r>
                        <a:rPr lang="es-ES" sz="1400" b="0" dirty="0" smtClean="0">
                          <a:solidFill>
                            <a:schemeClr val="bg1"/>
                          </a:solidFill>
                          <a:effectLst/>
                        </a:rPr>
                        <a:t>Admisibilidad –</a:t>
                      </a:r>
                      <a:r>
                        <a:rPr lang="es-ES" sz="1400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 No Admisibilidad</a:t>
                      </a:r>
                      <a:endParaRPr lang="es-CL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chemeClr val="bg1"/>
                          </a:solidFill>
                          <a:effectLst/>
                        </a:rPr>
                        <a:t>El día siguiente del término del proceso de apertura, las iniciativas que resulten admisibles y no admisibles, serán publicadas en la web del Servicio  </a:t>
                      </a:r>
                      <a:r>
                        <a:rPr lang="es-ES" sz="1400" b="0" u="sng" dirty="0">
                          <a:solidFill>
                            <a:schemeClr val="bg1"/>
                          </a:solidFill>
                          <a:effectLst/>
                          <a:hlinkClick r:id="rId3"/>
                        </a:rPr>
                        <a:t>www.goremagallanes.cl</a:t>
                      </a:r>
                      <a:endParaRPr lang="es-CL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72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926971"/>
              </p:ext>
            </p:extLst>
          </p:nvPr>
        </p:nvGraphicFramePr>
        <p:xfrm>
          <a:off x="683567" y="332656"/>
          <a:ext cx="7920880" cy="63057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64097"/>
                <a:gridCol w="1959186"/>
                <a:gridCol w="5097597"/>
              </a:tblGrid>
              <a:tr h="349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ETAPAS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ACTIVIDAD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PLAZOS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86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APELACIÓN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 Proceso Apelación directamente sistema</a:t>
                      </a:r>
                      <a:endParaRPr lang="es-CL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48 horas a contar de la notificación de la inadmisibilidad en su correo electrónico. Las apelaciones que resulten acogidas y no acogidas serán publicadas en la web del Servicio  </a:t>
                      </a:r>
                      <a:r>
                        <a:rPr lang="es-ES" sz="1600" b="1" u="sng" dirty="0">
                          <a:solidFill>
                            <a:schemeClr val="bg1"/>
                          </a:solidFill>
                          <a:effectLst/>
                          <a:hlinkClick r:id="rId2"/>
                        </a:rPr>
                        <a:t>www.goremagallanes.cl</a:t>
                      </a:r>
                      <a:endParaRPr lang="es-CL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solidFill>
                      <a:srgbClr val="0070C0"/>
                    </a:solidFill>
                  </a:tcPr>
                </a:tc>
              </a:tr>
              <a:tr h="1043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EVALUACIÓN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Proceso de Evaluación de las Iniciativas.</a:t>
                      </a:r>
                      <a:endParaRPr lang="es-CL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Por determinar, dependiendo de la cantidad de iniciativas admisibles a evaluar, contados desde el día siguiente a la fecha de cierre de la admisibilidad.</a:t>
                      </a:r>
                      <a:endParaRPr lang="es-CL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solidFill>
                      <a:srgbClr val="0070C0"/>
                    </a:solidFill>
                  </a:tcPr>
                </a:tc>
              </a:tr>
              <a:tr h="70964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ASIGNACIÓN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Aprobación de las iniciativas por parte del CORE.</a:t>
                      </a:r>
                      <a:endParaRPr lang="es-CL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Por determinar, según normas de funcionamiento del Consejo Regional</a:t>
                      </a:r>
                      <a:endParaRPr lang="es-CL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solidFill>
                      <a:srgbClr val="0070C0"/>
                    </a:solidFill>
                  </a:tcPr>
                </a:tc>
              </a:tr>
              <a:tr h="82307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Firma de </a:t>
                      </a:r>
                      <a:r>
                        <a:rPr lang="es-E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Convenio </a:t>
                      </a: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por parte de la Institución</a:t>
                      </a:r>
                      <a:endParaRPr lang="es-CL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Por determinar, según normas de funcionamiento de la Unidad de Coordinación.</a:t>
                      </a:r>
                      <a:endParaRPr lang="es-CL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solidFill>
                      <a:srgbClr val="0070C0"/>
                    </a:solidFill>
                  </a:tcPr>
                </a:tc>
              </a:tr>
              <a:tr h="2108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</a:rPr>
                        <a:t>EJECUCIÓN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Período de ejecución de las iniciativas</a:t>
                      </a:r>
                      <a:endParaRPr lang="es-CL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Para Municipalidades y </a:t>
                      </a:r>
                      <a:r>
                        <a:rPr lang="es-E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Otras </a:t>
                      </a: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es-E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ntidades </a:t>
                      </a: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r>
                        <a:rPr lang="es-E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úblicas</a:t>
                      </a: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, el plazo no podrá exceder al 31 de octubre de 2017</a:t>
                      </a:r>
                      <a:r>
                        <a:rPr lang="es-E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Para </a:t>
                      </a:r>
                      <a:r>
                        <a:rPr lang="es-E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IPSFL</a:t>
                      </a:r>
                      <a:r>
                        <a:rPr lang="es-ES" sz="16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al </a:t>
                      </a: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15 de diciembre de 2017.</a:t>
                      </a:r>
                      <a:endParaRPr lang="es-CL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Considerar fecha inicio de ejecución de la iniciativa posterior a 2 meses después del llamado a concurso.</a:t>
                      </a:r>
                      <a:endParaRPr lang="es-CL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135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404664"/>
            <a:ext cx="7850832" cy="5472608"/>
          </a:xfrm>
          <a:solidFill>
            <a:srgbClr val="0070C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CL" sz="800" dirty="0" smtClean="0"/>
          </a:p>
          <a:p>
            <a:pPr algn="ctr"/>
            <a:r>
              <a:rPr lang="es-CL" sz="2600" dirty="0" smtClean="0">
                <a:solidFill>
                  <a:schemeClr val="bg1"/>
                </a:solidFill>
                <a:hlinkClick r:id="rId2"/>
              </a:rPr>
              <a:t>www.goremagallanes.cl</a:t>
            </a:r>
            <a:endParaRPr lang="es-CL" sz="2600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s-CL" sz="800" dirty="0" smtClean="0">
              <a:solidFill>
                <a:schemeClr val="bg1"/>
              </a:solidFill>
            </a:endParaRPr>
          </a:p>
          <a:p>
            <a:pPr marL="3138488" algn="just"/>
            <a:r>
              <a:rPr lang="es-CL" sz="2600" dirty="0" smtClean="0">
                <a:solidFill>
                  <a:schemeClr val="bg1"/>
                </a:solidFill>
              </a:rPr>
              <a:t>Fondos Concursables 6% FNDR</a:t>
            </a:r>
          </a:p>
          <a:p>
            <a:pPr marL="2909888" indent="0" algn="just">
              <a:buNone/>
            </a:pPr>
            <a:r>
              <a:rPr lang="es-CL" sz="2600" dirty="0" smtClean="0">
                <a:solidFill>
                  <a:schemeClr val="bg1"/>
                </a:solidFill>
              </a:rPr>
              <a:t>   POSTULACION SOCIAL 2017</a:t>
            </a:r>
            <a:endParaRPr lang="es-ES_tradnl" sz="2400" dirty="0" smtClean="0">
              <a:solidFill>
                <a:schemeClr val="bg1"/>
              </a:solidFill>
            </a:endParaRPr>
          </a:p>
          <a:p>
            <a:pPr marL="1704975" algn="just">
              <a:lnSpc>
                <a:spcPct val="100000"/>
              </a:lnSpc>
            </a:pPr>
            <a:r>
              <a:rPr lang="es-ES_tradnl" sz="2000" dirty="0" smtClean="0">
                <a:solidFill>
                  <a:schemeClr val="bg1"/>
                </a:solidFill>
              </a:rPr>
              <a:t>FONDO SOCIAL (CAPACITACIÓN)</a:t>
            </a:r>
          </a:p>
          <a:p>
            <a:pPr marL="1704975" algn="just">
              <a:lnSpc>
                <a:spcPct val="100000"/>
              </a:lnSpc>
            </a:pPr>
            <a:r>
              <a:rPr lang="es-ES_tradnl" sz="2000" dirty="0" smtClean="0">
                <a:solidFill>
                  <a:schemeClr val="bg1"/>
                </a:solidFill>
              </a:rPr>
              <a:t>FONDO CULTURA (CERRADO)</a:t>
            </a:r>
          </a:p>
          <a:p>
            <a:pPr marL="1704975" algn="just">
              <a:lnSpc>
                <a:spcPct val="100000"/>
              </a:lnSpc>
            </a:pPr>
            <a:r>
              <a:rPr lang="es-ES_tradnl" sz="2000" dirty="0" smtClean="0">
                <a:solidFill>
                  <a:schemeClr val="bg1"/>
                </a:solidFill>
              </a:rPr>
              <a:t>FONDO DEPORTE (CERRADO)</a:t>
            </a:r>
          </a:p>
          <a:p>
            <a:pPr marL="271463" algn="just">
              <a:lnSpc>
                <a:spcPct val="100000"/>
              </a:lnSpc>
            </a:pPr>
            <a:r>
              <a:rPr lang="es-ES_tradnl" sz="2000" dirty="0" smtClean="0">
                <a:solidFill>
                  <a:schemeClr val="bg1"/>
                </a:solidFill>
              </a:rPr>
              <a:t>Manual de postulación  en línea 2017</a:t>
            </a:r>
          </a:p>
          <a:p>
            <a:pPr marL="271463" algn="just">
              <a:lnSpc>
                <a:spcPct val="100000"/>
              </a:lnSpc>
            </a:pPr>
            <a:r>
              <a:rPr lang="es-ES_tradnl" sz="2000" dirty="0" smtClean="0">
                <a:solidFill>
                  <a:schemeClr val="bg1"/>
                </a:solidFill>
              </a:rPr>
              <a:t>Simulador de Gastos</a:t>
            </a:r>
          </a:p>
          <a:p>
            <a:pPr marL="271463" algn="just">
              <a:lnSpc>
                <a:spcPct val="100000"/>
              </a:lnSpc>
            </a:pPr>
            <a:r>
              <a:rPr lang="es-ES_tradnl" sz="2000" dirty="0" smtClean="0">
                <a:solidFill>
                  <a:schemeClr val="bg1"/>
                </a:solidFill>
              </a:rPr>
              <a:t>Tutorial de postulación en Línea</a:t>
            </a:r>
          </a:p>
          <a:p>
            <a:pPr marL="271463" algn="just">
              <a:lnSpc>
                <a:spcPct val="100000"/>
              </a:lnSpc>
            </a:pPr>
            <a:r>
              <a:rPr lang="es-ES_tradnl" sz="2000" dirty="0" smtClean="0">
                <a:solidFill>
                  <a:schemeClr val="bg1"/>
                </a:solidFill>
              </a:rPr>
              <a:t>Aviso a Instituciones Públicas</a:t>
            </a:r>
            <a:endParaRPr lang="es-ES_tradnl" sz="2000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s-ES_tradnl" sz="24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s-ES_tradnl" sz="2600" dirty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" sz="2000" b="1" dirty="0"/>
          </a:p>
          <a:p>
            <a:pPr marL="0" indent="0">
              <a:buNone/>
            </a:pPr>
            <a:endParaRPr lang="es-ES" sz="20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_tradnl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594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8416" y="195420"/>
            <a:ext cx="7886700" cy="425268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b="1" dirty="0" smtClean="0"/>
              <a:t>                      </a:t>
            </a:r>
            <a:br>
              <a:rPr lang="es-ES_tradnl" b="1" dirty="0" smtClean="0"/>
            </a:br>
            <a:r>
              <a:rPr lang="es-ES_tradnl" b="1" dirty="0" smtClean="0"/>
              <a:t> </a:t>
            </a:r>
            <a:r>
              <a:rPr lang="es-ES_tradnl" sz="2700" b="1" dirty="0" smtClean="0"/>
              <a:t>POSTULACIÓN</a:t>
            </a:r>
            <a:r>
              <a:rPr lang="es-ES" sz="2700" b="1" dirty="0"/>
              <a:t/>
            </a:r>
            <a:br>
              <a:rPr lang="es-ES" sz="2700" b="1" dirty="0"/>
            </a:br>
            <a:endParaRPr lang="es-ES" sz="27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764704"/>
            <a:ext cx="7886700" cy="5412259"/>
          </a:xfrm>
          <a:solidFill>
            <a:srgbClr val="0070C0"/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APERTURA DEL CONCURSO </a:t>
            </a:r>
            <a:r>
              <a:rPr lang="es-ES" b="1" dirty="0" smtClean="0">
                <a:solidFill>
                  <a:schemeClr val="bg1"/>
                </a:solidFill>
              </a:rPr>
              <a:t>………ABRIL </a:t>
            </a:r>
            <a:r>
              <a:rPr lang="es-ES" b="1" dirty="0">
                <a:solidFill>
                  <a:schemeClr val="bg1"/>
                </a:solidFill>
              </a:rPr>
              <a:t>2017 </a:t>
            </a:r>
          </a:p>
          <a:p>
            <a:pPr algn="ctr"/>
            <a:r>
              <a:rPr lang="es-ES" dirty="0">
                <a:solidFill>
                  <a:schemeClr val="bg1"/>
                </a:solidFill>
              </a:rPr>
              <a:t>(PUBLICADO web </a:t>
            </a:r>
            <a:r>
              <a:rPr lang="es-ES" dirty="0" smtClean="0">
                <a:solidFill>
                  <a:schemeClr val="bg1"/>
                </a:solidFill>
              </a:rPr>
              <a:t>………….)</a:t>
            </a:r>
            <a:endParaRPr lang="es-ES" dirty="0">
              <a:solidFill>
                <a:schemeClr val="bg1"/>
              </a:solidFill>
            </a:endParaRPr>
          </a:p>
          <a:p>
            <a:pPr algn="ctr"/>
            <a:r>
              <a:rPr lang="es-ES" dirty="0">
                <a:solidFill>
                  <a:schemeClr val="bg1"/>
                </a:solidFill>
              </a:rPr>
              <a:t>CIERRE DEL CONCURSO </a:t>
            </a:r>
            <a:r>
              <a:rPr lang="es-ES" dirty="0" smtClean="0">
                <a:solidFill>
                  <a:schemeClr val="bg1"/>
                </a:solidFill>
              </a:rPr>
              <a:t>……….DE </a:t>
            </a:r>
            <a:r>
              <a:rPr lang="es-ES" dirty="0">
                <a:solidFill>
                  <a:schemeClr val="bg1"/>
                </a:solidFill>
              </a:rPr>
              <a:t>2017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sz="4200" dirty="0">
                <a:solidFill>
                  <a:schemeClr val="bg1"/>
                </a:solidFill>
              </a:rPr>
              <a:t>AVISO ORGANIZACIONES SOCIALES</a:t>
            </a:r>
          </a:p>
          <a:p>
            <a:pPr marL="285750" indent="-285750"/>
            <a:r>
              <a:rPr lang="es-ES" dirty="0">
                <a:solidFill>
                  <a:schemeClr val="bg1"/>
                </a:solidFill>
              </a:rPr>
              <a:t>CONSULTAS Y RESPUESTAS AL </a:t>
            </a:r>
            <a:r>
              <a:rPr lang="es-ES" dirty="0" smtClean="0">
                <a:solidFill>
                  <a:schemeClr val="bg1"/>
                </a:solidFill>
              </a:rPr>
              <a:t>…</a:t>
            </a:r>
            <a:endParaRPr lang="es-ES" dirty="0">
              <a:solidFill>
                <a:schemeClr val="bg1"/>
              </a:solidFill>
            </a:endParaRPr>
          </a:p>
          <a:p>
            <a:pPr marL="285750" indent="-285750"/>
            <a:r>
              <a:rPr lang="es-ES" dirty="0" smtClean="0">
                <a:solidFill>
                  <a:schemeClr val="bg1"/>
                </a:solidFill>
              </a:rPr>
              <a:t>INSTRUCTIVO SOCIAL </a:t>
            </a:r>
            <a:r>
              <a:rPr lang="es-ES" dirty="0">
                <a:solidFill>
                  <a:schemeClr val="bg1"/>
                </a:solidFill>
              </a:rPr>
              <a:t>2017</a:t>
            </a:r>
          </a:p>
          <a:p>
            <a:pPr marL="285750" indent="-285750"/>
            <a:r>
              <a:rPr lang="es-ES" dirty="0">
                <a:solidFill>
                  <a:schemeClr val="bg1"/>
                </a:solidFill>
              </a:rPr>
              <a:t>ANEXOS FNDR 2017</a:t>
            </a:r>
          </a:p>
          <a:p>
            <a:pPr marL="285750" indent="-285750"/>
            <a:r>
              <a:rPr lang="es-ES" dirty="0">
                <a:solidFill>
                  <a:schemeClr val="bg1"/>
                </a:solidFill>
              </a:rPr>
              <a:t>CHECK LIST MUN OEP 2017</a:t>
            </a:r>
          </a:p>
          <a:p>
            <a:pPr marL="285750" indent="-285750"/>
            <a:r>
              <a:rPr lang="es-ES" dirty="0">
                <a:solidFill>
                  <a:schemeClr val="bg1"/>
                </a:solidFill>
              </a:rPr>
              <a:t>CHECK LIST IPSFL 2017</a:t>
            </a:r>
          </a:p>
          <a:p>
            <a:pPr marL="285750" indent="-285750"/>
            <a:r>
              <a:rPr lang="es-ES" dirty="0" smtClean="0">
                <a:solidFill>
                  <a:schemeClr val="bg1"/>
                </a:solidFill>
              </a:rPr>
              <a:t>PRESENTACION </a:t>
            </a:r>
            <a:r>
              <a:rPr lang="es-ES" dirty="0">
                <a:solidFill>
                  <a:schemeClr val="bg1"/>
                </a:solidFill>
              </a:rPr>
              <a:t>FONDO </a:t>
            </a:r>
            <a:r>
              <a:rPr lang="es-ES" dirty="0" smtClean="0">
                <a:solidFill>
                  <a:schemeClr val="bg1"/>
                </a:solidFill>
              </a:rPr>
              <a:t>SOCIAL </a:t>
            </a:r>
            <a:r>
              <a:rPr lang="es-ES" dirty="0">
                <a:solidFill>
                  <a:schemeClr val="bg1"/>
                </a:solidFill>
              </a:rPr>
              <a:t>2017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89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15616" y="83671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 smtClean="0"/>
              <a:t>PARA MAYOR CONOCIMIENTO RESPECTO DE COMO INGRESAR SU INICIATIVA AL SISTEMA DE POSTULACIÓN EN LÍNEA, SIRVASE INGRESAR A :</a:t>
            </a:r>
            <a:endParaRPr lang="es-CL" dirty="0"/>
          </a:p>
        </p:txBody>
      </p:sp>
      <p:sp>
        <p:nvSpPr>
          <p:cNvPr id="4" name="Rectángulo 3"/>
          <p:cNvSpPr/>
          <p:nvPr/>
        </p:nvSpPr>
        <p:spPr>
          <a:xfrm>
            <a:off x="2267744" y="3933056"/>
            <a:ext cx="4532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latin typeface="Arial" panose="020B0604020202020204" pitchFamily="34" charset="0"/>
                <a:hlinkClick r:id="rId2"/>
              </a:rPr>
              <a:t>TUTORIAL DE POSTULACIÓN EN LÍNEA</a:t>
            </a:r>
            <a:endParaRPr lang="es-CL" dirty="0"/>
          </a:p>
        </p:txBody>
      </p:sp>
      <p:sp>
        <p:nvSpPr>
          <p:cNvPr id="5" name="CuadroTexto 4"/>
          <p:cNvSpPr txBox="1"/>
          <p:nvPr/>
        </p:nvSpPr>
        <p:spPr>
          <a:xfrm>
            <a:off x="1115616" y="2420888"/>
            <a:ext cx="736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http://www.goremagallanes.cl/sitioweb/FondosFNDR/fondosFNDR2017.php</a:t>
            </a:r>
          </a:p>
        </p:txBody>
      </p:sp>
    </p:spTree>
    <p:extLst>
      <p:ext uri="{BB962C8B-B14F-4D97-AF65-F5344CB8AC3E}">
        <p14:creationId xmlns:p14="http://schemas.microsoft.com/office/powerpoint/2010/main" val="367642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Resultado de imagen para recorda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803897" y="3941519"/>
            <a:ext cx="1043940" cy="14590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/>
          <p:cNvSpPr/>
          <p:nvPr/>
        </p:nvSpPr>
        <p:spPr>
          <a:xfrm>
            <a:off x="827584" y="260649"/>
            <a:ext cx="734481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algn="r" defTabSz="6858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endParaRPr lang="es-CL" sz="24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s-CL" sz="5900" b="1" u="sng" dirty="0">
                <a:ea typeface="+mj-ea"/>
                <a:cs typeface="+mj-cs"/>
              </a:rPr>
              <a:t>Recursos </a:t>
            </a:r>
            <a:r>
              <a:rPr lang="es-CL" sz="5900" b="1" u="sng" dirty="0" smtClean="0">
                <a:ea typeface="+mj-ea"/>
                <a:cs typeface="+mj-cs"/>
              </a:rPr>
              <a:t>Disponibles </a:t>
            </a:r>
            <a:endParaRPr lang="es-CL" sz="5900" b="1" u="sng" dirty="0">
              <a:ea typeface="+mj-ea"/>
              <a:cs typeface="+mj-cs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50916"/>
              </p:ext>
            </p:extLst>
          </p:nvPr>
        </p:nvGraphicFramePr>
        <p:xfrm>
          <a:off x="971600" y="3429000"/>
          <a:ext cx="6264696" cy="1008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81392"/>
                <a:gridCol w="1883304"/>
              </a:tblGrid>
              <a:tr h="4281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PROVINCIA</a:t>
                      </a:r>
                      <a:endParaRPr lang="es-CL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MONTO $</a:t>
                      </a:r>
                      <a:endParaRPr lang="es-CL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99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MAGALLANES Y ÚLTIMA ESPERANZA</a:t>
                      </a:r>
                      <a:endParaRPr lang="es-CL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12.000.000</a:t>
                      </a:r>
                      <a:endParaRPr lang="es-CL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</a:tr>
              <a:tr h="2899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TIERRA DEL FUEGO Y CABO DE </a:t>
                      </a:r>
                      <a:r>
                        <a:rPr lang="es-ES" sz="1800" dirty="0" smtClean="0">
                          <a:effectLst/>
                        </a:rPr>
                        <a:t>HORNOS</a:t>
                      </a:r>
                      <a:endParaRPr lang="es-CL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13.000.000</a:t>
                      </a:r>
                      <a:endParaRPr lang="es-CL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729689"/>
              </p:ext>
            </p:extLst>
          </p:nvPr>
        </p:nvGraphicFramePr>
        <p:xfrm>
          <a:off x="1187624" y="908720"/>
          <a:ext cx="5760640" cy="2199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2408"/>
                <a:gridCol w="2088232"/>
              </a:tblGrid>
              <a:tr h="3810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INSTITUCION</a:t>
                      </a:r>
                      <a:endParaRPr lang="es-CL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MONTO $</a:t>
                      </a:r>
                      <a:endParaRPr lang="es-CL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10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MUNICIPALIDADES</a:t>
                      </a:r>
                      <a:endParaRPr lang="es-CL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100.000.000</a:t>
                      </a:r>
                      <a:endParaRPr lang="es-CL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</a:tr>
              <a:tr h="3810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OTRAS ENTIDADES PUBLICAS</a:t>
                      </a:r>
                      <a:endParaRPr lang="es-CL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60.000.000</a:t>
                      </a:r>
                      <a:endParaRPr lang="es-CL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</a:tr>
              <a:tr h="6750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bg1"/>
                          </a:solidFill>
                          <a:effectLst/>
                        </a:rPr>
                        <a:t>INSTITUCIONES PRIVADAS </a:t>
                      </a: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SIN </a:t>
                      </a:r>
                      <a:r>
                        <a:rPr lang="es-ES" sz="1600" dirty="0" smtClean="0">
                          <a:solidFill>
                            <a:schemeClr val="bg1"/>
                          </a:solidFill>
                          <a:effectLst/>
                        </a:rPr>
                        <a:t>FINES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DE LUCRO</a:t>
                      </a:r>
                      <a:endParaRPr lang="es-CL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400.000.000</a:t>
                      </a:r>
                      <a:endParaRPr lang="es-CL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</a:tr>
              <a:tr h="3810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TOTAL</a:t>
                      </a:r>
                      <a:endParaRPr lang="es-CL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560.000.000</a:t>
                      </a:r>
                      <a:endParaRPr lang="es-CL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627672"/>
              </p:ext>
            </p:extLst>
          </p:nvPr>
        </p:nvGraphicFramePr>
        <p:xfrm>
          <a:off x="683568" y="4869160"/>
          <a:ext cx="6768752" cy="11521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68752"/>
              </a:tblGrid>
              <a:tr h="11521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TODAS LAS ENTIDADES POSTULANTES DEBEN TENER DOMICILIO EN LA REGIÓN DE MAGALLANES Y ANTÁRTICA CHILENA</a:t>
                      </a:r>
                      <a:endParaRPr lang="es-CL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60115" y="3068960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CONTACTOS:</a:t>
            </a:r>
          </a:p>
          <a:p>
            <a:pPr algn="ctr"/>
            <a:r>
              <a:rPr lang="es-ES_tradnl" sz="24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Unidad de Fondos Concursables</a:t>
            </a:r>
          </a:p>
          <a:p>
            <a:pPr algn="ctr"/>
            <a:endParaRPr lang="es-ES_tradnl" sz="2400" b="1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ES_tradnl" sz="24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2º piso Edificio Magallanes</a:t>
            </a:r>
          </a:p>
          <a:p>
            <a:pPr algn="ctr"/>
            <a:r>
              <a:rPr lang="es-ES_tradnl" sz="24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Bories Nº 901</a:t>
            </a:r>
          </a:p>
          <a:p>
            <a:pPr algn="ctr"/>
            <a:endParaRPr lang="es-ES_tradnl" sz="2400" b="1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ES_tradnl" sz="24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2-203700 anexos</a:t>
            </a:r>
            <a:r>
              <a:rPr lang="es-ES_tradnl" sz="2400" b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262/242/361/380/209/319</a:t>
            </a:r>
            <a:endParaRPr lang="es-ES_tradnl" sz="2400" b="1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32656"/>
            <a:ext cx="2304256" cy="276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4668" y="548680"/>
            <a:ext cx="7406640" cy="841216"/>
          </a:xfrm>
        </p:spPr>
        <p:txBody>
          <a:bodyPr>
            <a:normAutofit/>
          </a:bodyPr>
          <a:lstStyle/>
          <a:p>
            <a:pPr algn="r"/>
            <a:r>
              <a:rPr lang="es-ES_tradnl" sz="3200" b="1" u="sng" dirty="0" smtClean="0">
                <a:latin typeface="+mn-lt"/>
              </a:rPr>
              <a:t>Tipos de Iniciativas Financiables</a:t>
            </a:r>
            <a:endParaRPr lang="es-ES" sz="3200" b="1" u="sng" dirty="0">
              <a:latin typeface="+mn-lt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92371"/>
              </p:ext>
            </p:extLst>
          </p:nvPr>
        </p:nvGraphicFramePr>
        <p:xfrm>
          <a:off x="628650" y="1412776"/>
          <a:ext cx="7831782" cy="5184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3070"/>
                <a:gridCol w="6408712"/>
              </a:tblGrid>
              <a:tr h="5366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ACTIVIDAD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1760"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DESCRIPCION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567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Formación y capacitación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2700" algn="just"/>
                      <a:r>
                        <a:rPr lang="es-ES" sz="1800" dirty="0">
                          <a:effectLst/>
                        </a:rPr>
                        <a:t>Iniciativas destinadas a solventar la ejecución de talleres, seminarios, cursos, clínicas, encuentros y todo tipo de actividades destinadas a la formación del público en general en el ámbito social.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1911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Apoyo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8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Iniciativas </a:t>
                      </a:r>
                      <a:r>
                        <a:rPr lang="es-ES" sz="1800" dirty="0">
                          <a:effectLst/>
                        </a:rPr>
                        <a:t>destinadas a solventar gastos que van en ayuda de personas en situación de vulnerabilidad social, tales como: Personas en situación calle, Víctimas de violencia intrafamiliar, Enfermos, postrados, Niños y/o jóvenes en situación de riesgo social, Adultos mayores, </a:t>
                      </a:r>
                      <a:r>
                        <a:rPr lang="es-ES" sz="1800" dirty="0" smtClean="0">
                          <a:effectLst/>
                        </a:rPr>
                        <a:t>Personas </a:t>
                      </a:r>
                      <a:r>
                        <a:rPr lang="es-ES" sz="1800" dirty="0">
                          <a:effectLst/>
                        </a:rPr>
                        <a:t>privadas de libertad o familiares, Personas con discapacidad, Mujeres jefas de hogar, Integrantes de pueblos originarios y minorías, siempre y cuando se encuentren en condición de desmedro frente a otros grupos de la comunidad.</a:t>
                      </a:r>
                      <a:endParaRPr lang="es-CL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05983">
            <a:off x="-96731" y="157010"/>
            <a:ext cx="2270215" cy="162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9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755576" y="669670"/>
            <a:ext cx="7632848" cy="766132"/>
          </a:xfrm>
        </p:spPr>
        <p:txBody>
          <a:bodyPr>
            <a:noAutofit/>
          </a:bodyPr>
          <a:lstStyle/>
          <a:p>
            <a:pPr algn="r"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s-ES_tradnl" sz="3200" u="sng" dirty="0" smtClean="0">
                <a:latin typeface="+mn-lt"/>
              </a:rPr>
              <a:t>Topes de Financiamiento por </a:t>
            </a:r>
            <a:br>
              <a:rPr lang="es-ES_tradnl" sz="3200" u="sng" dirty="0" smtClean="0">
                <a:latin typeface="+mn-lt"/>
              </a:rPr>
            </a:br>
            <a:r>
              <a:rPr lang="es-ES_tradnl" sz="3200" u="sng" dirty="0" smtClean="0">
                <a:latin typeface="+mn-lt"/>
              </a:rPr>
              <a:t>Categoría de Gastos</a:t>
            </a:r>
            <a:endParaRPr lang="es-ES" sz="3200" u="sng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99592" y="1052736"/>
            <a:ext cx="7634809" cy="5328592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ts val="2160"/>
              </a:lnSpc>
              <a:buNone/>
            </a:pPr>
            <a:endParaRPr lang="es-CL" b="1" dirty="0"/>
          </a:p>
          <a:p>
            <a:pPr algn="just"/>
            <a:endParaRPr lang="es-ES" dirty="0"/>
          </a:p>
          <a:p>
            <a:pPr marL="0" algn="just">
              <a:lnSpc>
                <a:spcPts val="2160"/>
              </a:lnSpc>
            </a:pPr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570124"/>
              </p:ext>
            </p:extLst>
          </p:nvPr>
        </p:nvGraphicFramePr>
        <p:xfrm>
          <a:off x="774733" y="2132856"/>
          <a:ext cx="7593163" cy="2764903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744417"/>
                <a:gridCol w="3848746"/>
              </a:tblGrid>
              <a:tr h="3879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CATEGORIA</a:t>
                      </a:r>
                      <a:endParaRPr lang="es-CL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1" marR="1816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% TOPE DE FINANCIAMIENTO</a:t>
                      </a:r>
                      <a:endParaRPr lang="es-CL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1" marR="1816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782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solidFill>
                            <a:schemeClr val="bg1"/>
                          </a:solidFill>
                          <a:effectLst/>
                        </a:rPr>
                        <a:t>GASTOS</a:t>
                      </a:r>
                      <a:r>
                        <a:rPr lang="es-CL" sz="16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EN PERSONAL </a:t>
                      </a:r>
                      <a:endParaRPr lang="es-CL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1" marR="1816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Máx. </a:t>
                      </a:r>
                      <a:r>
                        <a:rPr lang="es-CL" sz="20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es-CL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1" marR="18161" marT="0" marB="0" anchor="ctr">
                    <a:solidFill>
                      <a:srgbClr val="0070C0"/>
                    </a:solidFill>
                  </a:tcPr>
                </a:tc>
              </a:tr>
              <a:tr h="4782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1" dirty="0">
                          <a:solidFill>
                            <a:schemeClr val="bg1"/>
                          </a:solidFill>
                          <a:effectLst/>
                        </a:rPr>
                        <a:t>GASTOS DE OPERACIÓN</a:t>
                      </a:r>
                      <a:endParaRPr lang="es-CL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1" marR="1816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Máx. 99%</a:t>
                      </a:r>
                      <a:endParaRPr lang="es-CL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1" marR="18161" marT="0" marB="0" anchor="ctr">
                    <a:solidFill>
                      <a:srgbClr val="0070C0"/>
                    </a:solidFill>
                  </a:tcPr>
                </a:tc>
              </a:tr>
              <a:tr h="6376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solidFill>
                            <a:schemeClr val="bg1"/>
                          </a:solidFill>
                          <a:effectLst/>
                        </a:rPr>
                        <a:t>GASTOS</a:t>
                      </a:r>
                      <a:r>
                        <a:rPr lang="es-CL" sz="16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DE INVERSIÓN</a:t>
                      </a:r>
                      <a:endParaRPr lang="es-CL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1" marR="1816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Máx. 20%</a:t>
                      </a:r>
                      <a:endParaRPr lang="es-CL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1" marR="18161" marT="0" marB="0" anchor="ctr">
                    <a:solidFill>
                      <a:srgbClr val="0070C0"/>
                    </a:solidFill>
                  </a:tcPr>
                </a:tc>
              </a:tr>
              <a:tr h="7263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6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solidFill>
                            <a:schemeClr val="bg1"/>
                          </a:solidFill>
                          <a:effectLst/>
                        </a:rPr>
                        <a:t>GASTOS </a:t>
                      </a:r>
                      <a:r>
                        <a:rPr lang="es-CL" sz="1600" b="1" dirty="0">
                          <a:solidFill>
                            <a:schemeClr val="bg1"/>
                          </a:solidFill>
                          <a:effectLst/>
                        </a:rPr>
                        <a:t>DE </a:t>
                      </a:r>
                      <a:r>
                        <a:rPr lang="es-CL" sz="1600" b="1" dirty="0" smtClean="0">
                          <a:solidFill>
                            <a:schemeClr val="bg1"/>
                          </a:solidFill>
                          <a:effectLst/>
                        </a:rPr>
                        <a:t>DIFUSIÓN</a:t>
                      </a:r>
                      <a:r>
                        <a:rPr lang="es-CL" sz="16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s-CL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1" marR="1816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Min.</a:t>
                      </a:r>
                      <a:r>
                        <a:rPr lang="es-CL" sz="20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1% Máx. 3%</a:t>
                      </a:r>
                      <a:endParaRPr lang="es-CL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1" marR="18161" marT="0" marB="0"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67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15946"/>
              </p:ext>
            </p:extLst>
          </p:nvPr>
        </p:nvGraphicFramePr>
        <p:xfrm>
          <a:off x="516044" y="260648"/>
          <a:ext cx="8232420" cy="43204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236833"/>
                <a:gridCol w="3995587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</a:rPr>
                        <a:t>CATEGORIA</a:t>
                      </a:r>
                      <a:r>
                        <a:rPr lang="es-CL" sz="1600" baseline="0" dirty="0" smtClean="0">
                          <a:effectLst/>
                        </a:rPr>
                        <a:t> EN PERSONAL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1" marR="181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</a:rPr>
                        <a:t>TOPE MAX. 30%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1" marR="18161" marT="0" marB="0" anchor="ctr"/>
                </a:tc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4211960" y="73174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CL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408264"/>
              </p:ext>
            </p:extLst>
          </p:nvPr>
        </p:nvGraphicFramePr>
        <p:xfrm>
          <a:off x="539552" y="692696"/>
          <a:ext cx="8136904" cy="6120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36904"/>
              </a:tblGrid>
              <a:tr h="58326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Recurso humano 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indispensable</a:t>
                      </a:r>
                      <a:r>
                        <a:rPr lang="es-E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18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Las </a:t>
                      </a: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Municipalidades y Otras Entidades Públicas podrán contratar personal a honorarios sólo y exclusivamente para la ejecución de la actividad, no para cumplir funciones del Servicio.</a:t>
                      </a:r>
                      <a:endParaRPr lang="es-CL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podrán percibir </a:t>
                      </a:r>
                      <a:r>
                        <a:rPr lang="es-E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honorarios </a:t>
                      </a: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funcionarios públicos (Planta o Contrata) y Honorarios que trabajen en instituciones públicas.  Asimismo, no se podrán pagar honorarios a personal que trabaje en la entidad postulante,  para lo cual la entidad postulante deberá emitir un certificado que indique que no incluye dentro de la nómina de honorarios a personas con esta característica.</a:t>
                      </a:r>
                      <a:endParaRPr lang="es-CL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CL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Los topes máximos de horas cronológicas/hombres serán de:</a:t>
                      </a:r>
                      <a:endParaRPr lang="es-CL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 x hora Profesional hasta $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12.000 </a:t>
                      </a:r>
                      <a:endParaRPr lang="es-CL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 x hora Otros hasta $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10.000</a:t>
                      </a:r>
                      <a:endParaRPr lang="es-CL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Máximo 3 veces a la semana, mínimo una vez a la semana.</a:t>
                      </a:r>
                      <a:endParaRPr lang="es-CL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Horas por día: mínimo 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dos.</a:t>
                      </a:r>
                      <a:endParaRPr lang="es-CL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91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016144"/>
              </p:ext>
            </p:extLst>
          </p:nvPr>
        </p:nvGraphicFramePr>
        <p:xfrm>
          <a:off x="539552" y="188640"/>
          <a:ext cx="8148424" cy="455785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193604"/>
                <a:gridCol w="3954820"/>
              </a:tblGrid>
              <a:tr h="455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</a:rPr>
                        <a:t>CATEGORIA DE</a:t>
                      </a:r>
                      <a:r>
                        <a:rPr lang="es-CL" sz="1600" baseline="0" dirty="0" smtClean="0">
                          <a:effectLst/>
                        </a:rPr>
                        <a:t> OPERACIONES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1" marR="181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% </a:t>
                      </a:r>
                      <a:r>
                        <a:rPr lang="es-CL" sz="1600" dirty="0" smtClean="0">
                          <a:effectLst/>
                        </a:rPr>
                        <a:t>TOPE MAX. 99%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1" marR="18161" marT="0" marB="0" anchor="ctr"/>
                </a:tc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080818"/>
              </p:ext>
            </p:extLst>
          </p:nvPr>
        </p:nvGraphicFramePr>
        <p:xfrm>
          <a:off x="467544" y="25192"/>
          <a:ext cx="8352928" cy="123967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52928"/>
              </a:tblGrid>
              <a:tr h="3486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         CATEGORIA EN OPERACIÓN                                         MONTO MÁX. 99%                    </a:t>
                      </a:r>
                      <a:endParaRPr lang="es-CL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57720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1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Son 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los necesarios para la organización de la iniciativa y están destinados a financiar la </a:t>
                      </a: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realización </a:t>
                      </a: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así 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como también aquellos equipos, implementos y equipamiento menor que sea estrictamente </a:t>
                      </a: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necesario 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para ejecutar la iniciativa, </a:t>
                      </a:r>
                      <a:endParaRPr lang="es-CL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lphaLcPeriod"/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Arriendo 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equipos.</a:t>
                      </a:r>
                      <a:endParaRPr lang="es-CL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lphaLcPeriod"/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Materiales de trabajo (relacionados a la actividad)</a:t>
                      </a:r>
                      <a:endParaRPr lang="es-CL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lphaLcPeriod"/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Alojamientos</a:t>
                      </a:r>
                      <a:endParaRPr lang="es-CL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lphaLcPeriod"/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Fletes</a:t>
                      </a:r>
                      <a:endParaRPr lang="es-CL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lphaLcPeriod"/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Alimentación (se entiende por alimentación, desayuno, almuerzo, cena, canastas familiares exclusivamente para beneficiarios directos).</a:t>
                      </a:r>
                      <a:endParaRPr lang="es-CL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lphaLcPeriod"/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colación (se entiende por colación lo que contempla alimentos saludables tales como yogurt, jugos, galletas, frutas, agua, cereales, exclusivamente para beneficiarios directos) tendrá un tope de $ 2.500, por persona al día</a:t>
                      </a: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SzPts val="1000"/>
                        <a:buFont typeface="+mj-lt"/>
                        <a:buAutoNum type="alphaLcPeriod"/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Arriendos 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(sólo para eventos específicos, tales como ceremonias de inauguración o término de la actividad, talleres, etc</a:t>
                      </a: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.).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SzPts val="1000"/>
                        <a:buFont typeface="+mj-lt"/>
                        <a:buAutoNum type="alphaLcPeriod"/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útiles 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 aseo, pañales, medicamentos, ropa de cama, etc</a:t>
                      </a: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siempre 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 cuando los implementos sean entregados a los beneficiarios directos de la iniciativa</a:t>
                      </a: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ES_tradnl" sz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Estos gastos deberán obligatoriamente desglosarse en la presentación de la iniciativa.</a:t>
                      </a:r>
                      <a:endParaRPr lang="es-CL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2760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06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014220"/>
              </p:ext>
            </p:extLst>
          </p:nvPr>
        </p:nvGraphicFramePr>
        <p:xfrm>
          <a:off x="609058" y="332657"/>
          <a:ext cx="8208912" cy="360039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224734"/>
                <a:gridCol w="3984178"/>
              </a:tblGrid>
              <a:tr h="3600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</a:rPr>
                        <a:t>CATEGORIA </a:t>
                      </a:r>
                      <a:r>
                        <a:rPr lang="es-CL" sz="1600" b="1" dirty="0" smtClean="0">
                          <a:effectLst/>
                        </a:rPr>
                        <a:t>GASTOS</a:t>
                      </a:r>
                      <a:r>
                        <a:rPr lang="es-CL" sz="1600" b="1" baseline="0" dirty="0" smtClean="0">
                          <a:effectLst/>
                        </a:rPr>
                        <a:t> DE INVERSIÓN</a:t>
                      </a:r>
                      <a:endParaRPr lang="es-C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1" marR="181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</a:rPr>
                        <a:t>TOPE </a:t>
                      </a:r>
                      <a:r>
                        <a:rPr lang="es-C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MAX. 20</a:t>
                      </a:r>
                      <a:r>
                        <a:rPr lang="es-CL" sz="16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C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1" marR="18161" marT="0" marB="0" anchor="ctr"/>
                </a:tc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54851"/>
              </p:ext>
            </p:extLst>
          </p:nvPr>
        </p:nvGraphicFramePr>
        <p:xfrm>
          <a:off x="611560" y="692696"/>
          <a:ext cx="8208912" cy="3024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08912"/>
              </a:tblGrid>
              <a:tr h="3024336">
                <a:tc>
                  <a:txBody>
                    <a:bodyPr/>
                    <a:lstStyle/>
                    <a:p>
                      <a:pPr algn="just"/>
                      <a:r>
                        <a:rPr lang="es-E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Estos gastos considerarán el equipamiento y bienes muebles que resulten indispensables para el desarrollo de las actividades previstas, que subsistan después de terminada la ejecución del proyecto y que no exista alternativa para proveer dicho equipamiento.</a:t>
                      </a:r>
                      <a:endParaRPr lang="es-CL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s-CL" sz="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entiende por equipamiento a los bienes corporales muebles que tienen por exclusiva finalidad ser empleados en la actividad social cuya vida útil es mayor a un (1) año y que son susceptibles de ser trasladados de un lugar a otro sin alterar ni su forma ni su esencia (tales como catres, colchones anti escaras, sillas de ruedas, bastones, etc., siempre y cuando finalizada la actividad, pasen a ser parte del inventario de la institución.</a:t>
                      </a:r>
                      <a:endParaRPr lang="es-CL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611560" y="4221088"/>
            <a:ext cx="8208912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b="1" dirty="0" smtClean="0"/>
              <a:t>Se </a:t>
            </a:r>
            <a:r>
              <a:rPr lang="es-ES" b="1" dirty="0"/>
              <a:t>realizará principalmente a través de: Pendones, Lienzos, Afiches, Dípticos – </a:t>
            </a:r>
            <a:r>
              <a:rPr lang="es-ES" b="1" dirty="0" smtClean="0"/>
              <a:t>Trípticos</a:t>
            </a:r>
            <a:r>
              <a:rPr lang="es-ES" b="1" dirty="0"/>
              <a:t>, Publicidad radial, Insertos de prensa o Publicaciones en medios escritos.</a:t>
            </a:r>
            <a:endParaRPr lang="es-CL" b="1" dirty="0"/>
          </a:p>
          <a:p>
            <a:pPr algn="just"/>
            <a:r>
              <a:rPr lang="es-ES" b="1" dirty="0"/>
              <a:t>La difusión de la actividad deberá hacerse antes y durante el desarrollo de la actividad conjuntamente con la difusión del origen de los recursos.</a:t>
            </a:r>
            <a:endParaRPr lang="es-CL" b="1" dirty="0"/>
          </a:p>
          <a:p>
            <a:pPr algn="just"/>
            <a:r>
              <a:rPr lang="es-ES" b="1" dirty="0"/>
              <a:t>Para aquellas entidades que no cumplan con la difusión de la actividad y del origen de los recursos, quedarán imposibilitadas de postular al concurso 2018.</a:t>
            </a:r>
            <a:endParaRPr lang="es-CL" b="1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915397"/>
              </p:ext>
            </p:extLst>
          </p:nvPr>
        </p:nvGraphicFramePr>
        <p:xfrm>
          <a:off x="603468" y="3789040"/>
          <a:ext cx="8208912" cy="43204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224734"/>
                <a:gridCol w="3984178"/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dirty="0" smtClean="0">
                          <a:effectLst/>
                        </a:rPr>
                        <a:t>CATEGORIA GASTOS</a:t>
                      </a:r>
                      <a:r>
                        <a:rPr lang="es-CL" sz="1600" b="1" baseline="0" dirty="0" smtClean="0">
                          <a:effectLst/>
                        </a:rPr>
                        <a:t> DE DIFUSION</a:t>
                      </a:r>
                      <a:endParaRPr lang="es-CL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1" marR="1816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>
                          <a:effectLst/>
                        </a:rPr>
                        <a:t>% </a:t>
                      </a:r>
                      <a:r>
                        <a:rPr lang="es-CL" sz="1600" dirty="0" smtClean="0">
                          <a:effectLst/>
                        </a:rPr>
                        <a:t>TOPE </a:t>
                      </a:r>
                      <a:r>
                        <a:rPr lang="es-C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 3</a:t>
                      </a:r>
                      <a:r>
                        <a:rPr lang="es-CL" sz="16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- MIN. 1%</a:t>
                      </a:r>
                      <a:endParaRPr lang="es-CL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1" marR="1816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27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267744" y="-27384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u="sng" dirty="0" smtClean="0">
                <a:ea typeface="+mj-ea"/>
                <a:cs typeface="+mj-cs"/>
              </a:rPr>
              <a:t>Requisitos de Admisibilidad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498780"/>
              </p:ext>
            </p:extLst>
          </p:nvPr>
        </p:nvGraphicFramePr>
        <p:xfrm>
          <a:off x="683568" y="557390"/>
          <a:ext cx="7992886" cy="24395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8"/>
                <a:gridCol w="6192688"/>
                <a:gridCol w="1008110"/>
              </a:tblGrid>
              <a:tr h="5827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E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NOMBRE</a:t>
                      </a:r>
                      <a:endParaRPr lang="es-CL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238" marR="2123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DESCRIPCION</a:t>
                      </a:r>
                      <a:endParaRPr lang="es-CL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238" marR="2123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UBICACIÓN EN EL </a:t>
                      </a:r>
                      <a:r>
                        <a:rPr lang="es-E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SISTEMA</a:t>
                      </a:r>
                      <a:endParaRPr lang="es-CL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238" marR="2123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6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ANEXOS </a:t>
                      </a:r>
                      <a:endParaRPr lang="es-ES" sz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 </a:t>
                      </a:r>
                      <a:r>
                        <a:rPr lang="es-E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AL 4</a:t>
                      </a:r>
                      <a:endParaRPr lang="es-CL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238" marR="2123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975" algn="just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Para </a:t>
                      </a:r>
                      <a:r>
                        <a:rPr lang="es-E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IPSFL- MUNIC-OEP (OBLIGATORIO)</a:t>
                      </a:r>
                      <a:endParaRPr lang="es-CL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Anexo  Nº 1: Carta de Compromiso de Ejecución de la iniciativa. </a:t>
                      </a:r>
                      <a:endParaRPr lang="es-CL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Anexo </a:t>
                      </a:r>
                      <a:r>
                        <a:rPr lang="es-E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Nº2</a:t>
                      </a: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: Declaración de “Aceptación de las condiciones del </a:t>
                      </a:r>
                      <a:r>
                        <a:rPr lang="es-E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    concurso</a:t>
                      </a: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” </a:t>
                      </a:r>
                      <a:endParaRPr lang="es-ES" sz="16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Anexo </a:t>
                      </a: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Nº 3: Declaración Jurada Simple de Exclusividad. </a:t>
                      </a:r>
                      <a:endParaRPr lang="es-CL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lphaLcParenR"/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Anexo Nº 4: Planificación de </a:t>
                      </a:r>
                      <a:r>
                        <a:rPr lang="es-E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actividades.</a:t>
                      </a:r>
                      <a:endParaRPr lang="es-CL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8" marR="21238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Pestaña Nº 4 Documentos</a:t>
                      </a:r>
                      <a:endParaRPr lang="es-CL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238" marR="2123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665372"/>
              </p:ext>
            </p:extLst>
          </p:nvPr>
        </p:nvGraphicFramePr>
        <p:xfrm>
          <a:off x="683568" y="3140968"/>
          <a:ext cx="7992886" cy="365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"/>
                <a:gridCol w="6120680"/>
                <a:gridCol w="1008110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E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NOMBRE</a:t>
                      </a:r>
                      <a:endParaRPr lang="es-CL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238" marR="2123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DESCRIPCION</a:t>
                      </a:r>
                      <a:endParaRPr lang="es-CL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238" marR="2123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UBICACIÓN EN EL </a:t>
                      </a:r>
                      <a:r>
                        <a:rPr lang="es-E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SISTEMA</a:t>
                      </a:r>
                      <a:endParaRPr lang="es-CL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238" marR="2123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276708"/>
              </p:ext>
            </p:extLst>
          </p:nvPr>
        </p:nvGraphicFramePr>
        <p:xfrm>
          <a:off x="683568" y="3501008"/>
          <a:ext cx="7992886" cy="33274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"/>
                <a:gridCol w="6120680"/>
                <a:gridCol w="1008110"/>
              </a:tblGrid>
              <a:tr h="33274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DOCUMENTOS DE LA </a:t>
                      </a:r>
                      <a:endParaRPr lang="es-CL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INSTITUCIÓN</a:t>
                      </a:r>
                      <a:endParaRPr lang="es-CL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 dirty="0">
                          <a:effectLst/>
                        </a:rPr>
                        <a:t> </a:t>
                      </a:r>
                      <a:endParaRPr lang="es-C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238" marR="2123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" algn="just">
                        <a:spcAft>
                          <a:spcPts val="0"/>
                        </a:spcAft>
                      </a:pPr>
                      <a:r>
                        <a:rPr lang="es-ES_tradnl" sz="1600" b="1" dirty="0" smtClean="0">
                          <a:solidFill>
                            <a:schemeClr val="bg1"/>
                          </a:solidFill>
                          <a:effectLst/>
                        </a:rPr>
                        <a:t>IPSFL (OBLIGATORIO)</a:t>
                      </a:r>
                      <a:endParaRPr lang="es-CL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185738" lvl="0" indent="-185738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Fotocopia del RUT de la Institución Postulante vigente.</a:t>
                      </a:r>
                      <a:endParaRPr lang="es-CL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185738" lvl="0" indent="-185738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Fotocopia de la Cédula de Identidad del Representante Legal.</a:t>
                      </a:r>
                      <a:endParaRPr lang="es-CL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185738" lvl="0" indent="-185738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Certificado de Vigencia de Personalidad Jurídica extendido dentro de los últimos 6 meses contados desde la fecha de cierre del proceso de postulación. Por restricciones de la Ley de Presupuestos 2017, la institución postulante debe tener un mínimo de 2 años de conformada su personalidad jurídica al momento de la postulación.</a:t>
                      </a:r>
                      <a:endParaRPr lang="es-CL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185738" lvl="0" indent="-185738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Certificado de Directorio Vigente (en caso que esta información NO conste en el Certificado de Vigencia de Personalidad Jurídica).</a:t>
                      </a:r>
                      <a:endParaRPr lang="es-CL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185738" lvl="0" indent="-185738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lphaLcPeriod"/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Certificado de Inscripción en el Registro de Receptores de Fondos Públicos.</a:t>
                      </a:r>
                      <a:endParaRPr lang="es-CL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8" marR="21238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</a:rPr>
                        <a:t>Pestaña Nº 4 Documentos</a:t>
                      </a:r>
                      <a:endParaRPr lang="es-CL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238" marR="2123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43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096702"/>
              </p:ext>
            </p:extLst>
          </p:nvPr>
        </p:nvGraphicFramePr>
        <p:xfrm>
          <a:off x="467544" y="1556792"/>
          <a:ext cx="7992886" cy="4104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"/>
                <a:gridCol w="6120680"/>
                <a:gridCol w="1008110"/>
              </a:tblGrid>
              <a:tr h="294246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OTROS ANEXOS</a:t>
                      </a:r>
                      <a:endParaRPr lang="es-CL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238" marR="2123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975" algn="just"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Para IPSFL-MUNICIPALIDADES</a:t>
                      </a:r>
                      <a:r>
                        <a:rPr lang="es-ES" sz="16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-OEP (Si corresponde, es obligatorio)</a:t>
                      </a:r>
                    </a:p>
                    <a:p>
                      <a:pPr marL="53975" algn="just">
                        <a:spcAft>
                          <a:spcPts val="0"/>
                        </a:spcAft>
                      </a:pPr>
                      <a:endParaRPr lang="es-CL" sz="16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s-E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Anexo </a:t>
                      </a: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Nº 5: </a:t>
                      </a:r>
                      <a:r>
                        <a:rPr lang="es-ES_tradnl" sz="1600" b="1" dirty="0">
                          <a:solidFill>
                            <a:schemeClr val="bg1"/>
                          </a:solidFill>
                          <a:effectLst/>
                        </a:rPr>
                        <a:t>Declaración Jurada Simple que indique que el personal contratado a honorarios para la ejecución de la iniciativa, no es funcionario público ni prestador de servicios en un Servicio Público </a:t>
                      </a:r>
                      <a:endParaRPr lang="es-ES_tradnl" sz="16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s-ES_tradnl" sz="1600" b="1" dirty="0" smtClean="0">
                          <a:solidFill>
                            <a:schemeClr val="bg1"/>
                          </a:solidFill>
                          <a:effectLst/>
                        </a:rPr>
                        <a:t>Anexo </a:t>
                      </a:r>
                      <a:r>
                        <a:rPr lang="es-ES_tradnl" sz="1600" b="1" dirty="0">
                          <a:solidFill>
                            <a:schemeClr val="bg1"/>
                          </a:solidFill>
                          <a:effectLst/>
                        </a:rPr>
                        <a:t>Nº 6: Certificado de Bienes Durables </a:t>
                      </a:r>
                      <a:endParaRPr lang="es-ES_tradnl" sz="16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endParaRPr lang="es-ES_tradnl" sz="16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s-E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Certificado de </a:t>
                      </a:r>
                      <a:r>
                        <a:rPr lang="es-ES" sz="1600" b="1" dirty="0" err="1" smtClean="0">
                          <a:solidFill>
                            <a:schemeClr val="bg1"/>
                          </a:solidFill>
                          <a:effectLst/>
                        </a:rPr>
                        <a:t>Expertis</a:t>
                      </a:r>
                      <a:r>
                        <a:rPr lang="es-E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 o Título Profesional del personal a honorarios No se validarán certificados  emitidos por la institución postulante.</a:t>
                      </a:r>
                      <a:endParaRPr lang="es-ES_tradnl" sz="16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62865" algn="just">
                        <a:spcAft>
                          <a:spcPts val="0"/>
                        </a:spcAft>
                      </a:pPr>
                      <a:endParaRPr lang="es-ES" sz="16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1238" marR="21238" marT="0" marB="0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Pestaña</a:t>
                      </a: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</a:rPr>
                        <a:t> Nº 6</a:t>
                      </a:r>
                      <a:endParaRPr lang="es-CL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</a:rPr>
                        <a:t>Otros Antecedentes</a:t>
                      </a:r>
                      <a:endParaRPr lang="es-CL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238" marR="2123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619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2865" algn="just">
                        <a:spcAft>
                          <a:spcPts val="0"/>
                        </a:spcAft>
                      </a:pPr>
                      <a:endParaRPr lang="es-ES" sz="16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62865" algn="just"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Solo para</a:t>
                      </a:r>
                      <a:r>
                        <a:rPr lang="es-ES" sz="16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IPSFL </a:t>
                      </a:r>
                      <a:r>
                        <a:rPr lang="es-E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(OBLIGATORIO)</a:t>
                      </a:r>
                      <a:endParaRPr lang="es-CL" sz="16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lphaLcPeriod"/>
                      </a:pPr>
                      <a:r>
                        <a:rPr lang="es-E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Anexo Nº 7: Responsable del Proyecto. </a:t>
                      </a:r>
                      <a:endParaRPr lang="es-CL" sz="1600" b="1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lphaLcPeriod"/>
                      </a:pPr>
                      <a:endParaRPr lang="es-CL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8" marR="21238" marT="0" marB="0"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549370"/>
              </p:ext>
            </p:extLst>
          </p:nvPr>
        </p:nvGraphicFramePr>
        <p:xfrm>
          <a:off x="467544" y="548680"/>
          <a:ext cx="7992886" cy="1008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"/>
                <a:gridCol w="6120680"/>
                <a:gridCol w="1008110"/>
              </a:tblGrid>
              <a:tr h="1008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</a:rPr>
                        <a:t>OTROS ANEXOS</a:t>
                      </a:r>
                      <a:endParaRPr lang="es-C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238" marR="2123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"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Solo para </a:t>
                      </a:r>
                      <a:r>
                        <a:rPr lang="es-ES" sz="1600" dirty="0" smtClean="0">
                          <a:solidFill>
                            <a:schemeClr val="bg1"/>
                          </a:solidFill>
                          <a:effectLst/>
                        </a:rPr>
                        <a:t>IPSFL</a:t>
                      </a:r>
                      <a:endParaRPr lang="es-CL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Dos (2) cotizaciones obligatorias por cada adquisición que sea incluida dentro del ítem INVERSIÓN.</a:t>
                      </a:r>
                      <a:endParaRPr lang="es-CL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8" marR="21238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Pestaña Nº 5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Cotizaciones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238" marR="2123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60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7121</TotalTime>
  <Words>1631</Words>
  <Application>Microsoft Office PowerPoint</Application>
  <PresentationFormat>Presentación en pantalla (4:3)</PresentationFormat>
  <Paragraphs>255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Droid Sans Fallback</vt:lpstr>
      <vt:lpstr>FreeSans</vt:lpstr>
      <vt:lpstr>Liberation Serif</vt:lpstr>
      <vt:lpstr>Times New Roman</vt:lpstr>
      <vt:lpstr>Verdana</vt:lpstr>
      <vt:lpstr>Office Theme</vt:lpstr>
      <vt:lpstr>FONDO CARÁCTER SOCIAL Y REHABILITACION DE DROGAS 6% FNDR 2017 División de Desarrollo Regional </vt:lpstr>
      <vt:lpstr>Presentación de PowerPoint</vt:lpstr>
      <vt:lpstr>Tipos de Iniciativas Financiables</vt:lpstr>
      <vt:lpstr>Topes de Financiamiento por  Categoría de Gastos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Algunas Restricciones de Financiamiento Art. Nº 12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                 POSTULACIÓN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oyarzun</dc:creator>
  <cp:lastModifiedBy>lucila santana</cp:lastModifiedBy>
  <cp:revision>400</cp:revision>
  <cp:lastPrinted>2016-04-25T16:12:14Z</cp:lastPrinted>
  <dcterms:created xsi:type="dcterms:W3CDTF">2013-08-16T13:40:40Z</dcterms:created>
  <dcterms:modified xsi:type="dcterms:W3CDTF">2017-03-29T22:40:34Z</dcterms:modified>
</cp:coreProperties>
</file>